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Content"/>
      <p:regular r:id="rId53"/>
      <p:bold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Source Sans Pr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SansPro-boldItalic.fntdata"/><Relationship Id="rId61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Content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font" Target="fonts/Content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fb65c60b2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dfb65c60b2_2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b65c60b2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dfb65c60b2_2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6ca4242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6ca4242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ca4242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ca4242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6ca4242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6ca4242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6ca4242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6ca4242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b65c60b2_2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dfb65c60b2_2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6ca4242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6ca4242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b65c60b2_2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fb65c60b2_2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b65c60b2_2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dfb65c60b2_2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b65c60b2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dfb65c60b2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fb65c60b2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dfb65c60b2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fb65c60b2_2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fb65c60b2_2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fb65c60b2_2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dfb65c60b2_2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b65c60b2_2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dfb65c60b2_2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fb65c60b2_2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dfb65c60b2_2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fb65c60b2_2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dfb65c60b2_2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fb65c60b2_2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dfb65c60b2_2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b65c60b2_2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dfb65c60b2_2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fb65c60b2_2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dfb65c60b2_2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fb65c60b2_2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dfb65c60b2_2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fb65c60b2_2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dfb65c60b2_2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fb65c60b2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dfb65c60b2_2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fb65c60b2_2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dfb65c60b2_2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fb65c60b2_2_2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dfb65c60b2_2_2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fb65c60b2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dfb65c60b2_2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fb65c60b2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dfb65c60b2_2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fb65c60b2_2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fb65c60b2_2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fb65c60b2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dfb65c60b2_2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b65c60b2_2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dfb65c60b2_2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fb65c60b2_2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dfb65c60b2_2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fb65c60b2_2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dfb65c60b2_2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fb65c60b2_2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dfb65c60b2_2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fb65c60b2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dfb65c60b2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fb65c60b2_2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dfb65c60b2_2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fb65c60b2_2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dfb65c60b2_2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fb65c60b2_2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dfb65c60b2_2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fb65c60b2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dfb65c60b2_2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fb65c60b2_2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dfb65c60b2_2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b65c60b2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dfb65c60b2_2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fb65c60b2_2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dfb65c60b2_2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b65c60b2_2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dfb65c60b2_2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598a9a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598a9a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321386" y="4811072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321386" y="4811072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46.jpg"/><Relationship Id="rId5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dndeRnzkJDU" TargetMode="External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s.lmu.edu/~ray/notes/paradigms/#:~:text=A%20programming%20paradigm%20is%20a,thing%20(like%20a%20language).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aitSOucL0VHZa9Z2vbRJSyAIsAz24kX8LFByQ5xQnUg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nodejs/node-chakracor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http2demo.io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hyperlink" Target="http://www.guvi.io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youtube.com/watch?v=SmE4OwHztCc" TargetMode="External"/><Relationship Id="rId4" Type="http://schemas.openxmlformats.org/officeDocument/2006/relationships/hyperlink" Target="https://www.youtube.com/watch?v=-4r0W7TtVTY" TargetMode="External"/><Relationship Id="rId5" Type="http://schemas.openxmlformats.org/officeDocument/2006/relationships/hyperlink" Target="https://github.com/reach2arunprakash/json-server-heroku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30980"/>
          </a:srgbClr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5"/>
          <p:cNvGrpSpPr/>
          <p:nvPr/>
        </p:nvGrpSpPr>
        <p:grpSpPr>
          <a:xfrm>
            <a:off x="-869218" y="-95693"/>
            <a:ext cx="10696364" cy="5502357"/>
            <a:chOff x="-2" y="0"/>
            <a:chExt cx="14261817" cy="7336475"/>
          </a:xfrm>
        </p:grpSpPr>
        <p:grpSp>
          <p:nvGrpSpPr>
            <p:cNvPr id="65" name="Google Shape;65;p15"/>
            <p:cNvGrpSpPr/>
            <p:nvPr/>
          </p:nvGrpSpPr>
          <p:grpSpPr>
            <a:xfrm>
              <a:off x="21258" y="127585"/>
              <a:ext cx="13548535" cy="7081302"/>
              <a:chOff x="-1" y="-1"/>
              <a:chExt cx="13548534" cy="7081300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image1.jpeg" id="67" name="Google Shape;67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" name="Google Shape;68;p15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6666"/>
              </a:srgbClr>
            </a:solidFill>
            <a:ln cap="flat" cmpd="sng" w="12700">
              <a:solidFill>
                <a:srgbClr val="32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-502389" y="3970019"/>
            <a:ext cx="9896253" cy="77319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Browsers -Getting started</a:t>
            </a:r>
            <a:endParaRPr sz="1100"/>
          </a:p>
        </p:txBody>
      </p:sp>
      <p:grpSp>
        <p:nvGrpSpPr>
          <p:cNvPr id="70" name="Google Shape;70;p15"/>
          <p:cNvGrpSpPr/>
          <p:nvPr/>
        </p:nvGrpSpPr>
        <p:grpSpPr>
          <a:xfrm>
            <a:off x="3333302" y="2571745"/>
            <a:ext cx="1937794" cy="1578940"/>
            <a:chOff x="-1" y="-1"/>
            <a:chExt cx="2583724" cy="2105253"/>
          </a:xfrm>
        </p:grpSpPr>
        <p:sp>
          <p:nvSpPr>
            <p:cNvPr id="71" name="Google Shape;71;p15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32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Calibri"/>
                <a:buNone/>
              </a:pPr>
              <a:r>
                <a:rPr b="0" i="0" lang="en" sz="8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JS</a:t>
              </a:r>
              <a:endParaRPr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062" y="0"/>
            <a:ext cx="6389817" cy="532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572828" y="4330673"/>
            <a:ext cx="7886701" cy="994176"/>
          </a:xfrm>
          <a:prstGeom prst="rect">
            <a:avLst/>
          </a:prstGeom>
          <a:solidFill>
            <a:srgbClr val="FFFFFF">
              <a:alpha val="18823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Browser War II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313" y="1995077"/>
            <a:ext cx="2326912" cy="187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199" y="1994913"/>
            <a:ext cx="2326915" cy="18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25" y="1995075"/>
            <a:ext cx="2663275" cy="18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47475" y="997838"/>
            <a:ext cx="262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63900" y="997838"/>
            <a:ext cx="262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-END / SERVER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832725" y="997838"/>
            <a:ext cx="262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68" y="1990425"/>
            <a:ext cx="2111250" cy="11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162" y="1691350"/>
            <a:ext cx="3521600" cy="1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2115596" y="2592575"/>
            <a:ext cx="521100" cy="17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5046690" y="2592575"/>
            <a:ext cx="521100" cy="17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2890300" y="337275"/>
            <a:ext cx="308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WEB ARCHITECTURE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0" y="2055575"/>
            <a:ext cx="1953725" cy="10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25" y="181400"/>
            <a:ext cx="2962050" cy="15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00" y="3110600"/>
            <a:ext cx="1395474" cy="13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349" y="2977925"/>
            <a:ext cx="1090151" cy="1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1476" y="3063362"/>
            <a:ext cx="1056350" cy="14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0200" y="1875124"/>
            <a:ext cx="2579699" cy="10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5751450" y="2171550"/>
            <a:ext cx="1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Translator/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Compiler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263" y="968050"/>
            <a:ext cx="5517474" cy="37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4294967295" type="sldNum"/>
          </p:nvPr>
        </p:nvSpPr>
        <p:spPr>
          <a:xfrm>
            <a:off x="8379313" y="4811068"/>
            <a:ext cx="13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1100"/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What is JavaScript?</a:t>
            </a:r>
            <a:endParaRPr sz="1100"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628650" y="1369219"/>
            <a:ext cx="5739493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5875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Created by Netscape - 1995</a:t>
            </a:r>
            <a:endParaRPr sz="1100"/>
          </a:p>
          <a:p>
            <a:pPr indent="-165100" lvl="1" marL="508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/>
              <a:t>Originally called LiveWire then LiveScript</a:t>
            </a:r>
            <a:endParaRPr sz="1100"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Developed by Brandon Eich </a:t>
            </a:r>
            <a:endParaRPr sz="1100"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Named to make use of Java market buzz</a:t>
            </a:r>
            <a:endParaRPr sz="1100"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IE and Netscape renderings are </a:t>
            </a: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slightly different</a:t>
            </a:r>
            <a:endParaRPr sz="1100"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JScript created by Microsoft vs JavaScript</a:t>
            </a:r>
            <a:endParaRPr sz="1100"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/>
              <a:t>Standardized today as ECMAScript</a:t>
            </a:r>
            <a:endParaRPr sz="1100"/>
          </a:p>
        </p:txBody>
      </p:sp>
      <p:pic>
        <p:nvPicPr>
          <p:cNvPr descr="Picture 4"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8142" y="955045"/>
            <a:ext cx="2561120" cy="323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Layout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ecko Reflow Visualization - Wikipedia" id="184" name="Google Shape;184;p30" title="Gecko Reflow Visualization - Wikipedi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75" y="1064125"/>
            <a:ext cx="7288375" cy="34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4;p13"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descr="Content Placeholder 4"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0025" y="-589200"/>
            <a:ext cx="9728001" cy="58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196" name="Google Shape;196;p32"/>
          <p:cNvPicPr preferRelativeResize="0"/>
          <p:nvPr/>
        </p:nvPicPr>
        <p:blipFill rotWithShape="1">
          <a:blip r:embed="rId3">
            <a:alphaModFix/>
          </a:blip>
          <a:srcRect b="34258" l="36210" r="34695" t="41050"/>
          <a:stretch/>
        </p:blipFill>
        <p:spPr>
          <a:xfrm>
            <a:off x="-3" y="0"/>
            <a:ext cx="4704912" cy="2245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97" name="Google Shape;1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450" y="2245996"/>
            <a:ext cx="5057386" cy="276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descr="Content Placeholder 4"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389" y="0"/>
            <a:ext cx="65438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14056" r="0" t="0"/>
          <a:stretch/>
        </p:blipFill>
        <p:spPr>
          <a:xfrm>
            <a:off x="1500572" y="186413"/>
            <a:ext cx="6142853" cy="401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2222286" y="1889758"/>
            <a:ext cx="4198927" cy="2095502"/>
          </a:xfrm>
          <a:prstGeom prst="roundRect">
            <a:avLst>
              <a:gd fmla="val 16667" name="adj"/>
            </a:avLst>
          </a:prstGeom>
          <a:solidFill>
            <a:srgbClr val="FF0000">
              <a:alpha val="22745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5377467" y="3843227"/>
            <a:ext cx="284360" cy="424991"/>
          </a:xfrm>
          <a:custGeom>
            <a:rect b="b" l="l" r="r" t="t"/>
            <a:pathLst>
              <a:path extrusionOk="0" h="21600" w="2160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34"/>
          <p:cNvGrpSpPr/>
          <p:nvPr/>
        </p:nvGrpSpPr>
        <p:grpSpPr>
          <a:xfrm>
            <a:off x="342894" y="903483"/>
            <a:ext cx="8468844" cy="746383"/>
            <a:chOff x="-2" y="0"/>
            <a:chExt cx="11291790" cy="995176"/>
          </a:xfrm>
        </p:grpSpPr>
        <p:sp>
          <p:nvSpPr>
            <p:cNvPr id="211" name="Google Shape;211;p34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User Interface</a:t>
              </a:r>
              <a:endParaRPr sz="1100"/>
            </a:p>
          </p:txBody>
        </p:sp>
      </p:grpSp>
      <p:grpSp>
        <p:nvGrpSpPr>
          <p:cNvPr id="213" name="Google Shape;213;p34"/>
          <p:cNvGrpSpPr/>
          <p:nvPr/>
        </p:nvGrpSpPr>
        <p:grpSpPr>
          <a:xfrm>
            <a:off x="2565187" y="2017373"/>
            <a:ext cx="3204728" cy="746383"/>
            <a:chOff x="-1" y="0"/>
            <a:chExt cx="4272970" cy="995176"/>
          </a:xfrm>
        </p:grpSpPr>
        <p:sp>
          <p:nvSpPr>
            <p:cNvPr id="214" name="Google Shape;214;p34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4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Browser Engine </a:t>
              </a:r>
              <a:endParaRPr sz="1100"/>
            </a:p>
          </p:txBody>
        </p:sp>
      </p:grpSp>
      <p:grpSp>
        <p:nvGrpSpPr>
          <p:cNvPr id="216" name="Google Shape;216;p34"/>
          <p:cNvGrpSpPr/>
          <p:nvPr/>
        </p:nvGrpSpPr>
        <p:grpSpPr>
          <a:xfrm>
            <a:off x="2565187" y="3131263"/>
            <a:ext cx="3204728" cy="746383"/>
            <a:chOff x="-1" y="0"/>
            <a:chExt cx="4272970" cy="995176"/>
          </a:xfrm>
        </p:grpSpPr>
        <p:sp>
          <p:nvSpPr>
            <p:cNvPr id="217" name="Google Shape;217;p34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4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Rendering  Engine </a:t>
              </a:r>
              <a:endParaRPr sz="1100"/>
            </a:p>
          </p:txBody>
        </p:sp>
      </p:grpSp>
      <p:grpSp>
        <p:nvGrpSpPr>
          <p:cNvPr id="219" name="Google Shape;219;p34"/>
          <p:cNvGrpSpPr/>
          <p:nvPr/>
        </p:nvGrpSpPr>
        <p:grpSpPr>
          <a:xfrm>
            <a:off x="2222275" y="4302625"/>
            <a:ext cx="1073450" cy="746384"/>
            <a:chOff x="-2" y="-1"/>
            <a:chExt cx="1381531" cy="995178"/>
          </a:xfrm>
        </p:grpSpPr>
        <p:sp>
          <p:nvSpPr>
            <p:cNvPr id="220" name="Google Shape;220;p34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fmla="val 16667" name="adj"/>
              </a:avLst>
            </a:prstGeom>
            <a:solidFill>
              <a:srgbClr val="FF606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4"/>
            <p:cNvSpPr txBox="1"/>
            <p:nvPr/>
          </p:nvSpPr>
          <p:spPr>
            <a:xfrm>
              <a:off x="94301" y="331040"/>
              <a:ext cx="11928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Networking</a:t>
              </a:r>
              <a:endParaRPr sz="1100"/>
            </a:p>
          </p:txBody>
        </p:sp>
      </p:grpSp>
      <p:grpSp>
        <p:nvGrpSpPr>
          <p:cNvPr id="222" name="Google Shape;222;p34"/>
          <p:cNvGrpSpPr/>
          <p:nvPr/>
        </p:nvGrpSpPr>
        <p:grpSpPr>
          <a:xfrm>
            <a:off x="3804356" y="4302627"/>
            <a:ext cx="1036146" cy="746384"/>
            <a:chOff x="-2" y="-1"/>
            <a:chExt cx="1381527" cy="995178"/>
          </a:xfrm>
        </p:grpSpPr>
        <p:sp>
          <p:nvSpPr>
            <p:cNvPr id="223" name="Google Shape;223;p34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fmla="val 16667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4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JS engine</a:t>
              </a:r>
              <a:endParaRPr sz="1100"/>
            </a:p>
          </p:txBody>
        </p:sp>
      </p:grpSp>
      <p:grpSp>
        <p:nvGrpSpPr>
          <p:cNvPr id="225" name="Google Shape;225;p34"/>
          <p:cNvGrpSpPr/>
          <p:nvPr/>
        </p:nvGrpSpPr>
        <p:grpSpPr>
          <a:xfrm>
            <a:off x="5251834" y="4268213"/>
            <a:ext cx="1036146" cy="746386"/>
            <a:chOff x="-2" y="-2"/>
            <a:chExt cx="1381527" cy="995181"/>
          </a:xfrm>
        </p:grpSpPr>
        <p:sp>
          <p:nvSpPr>
            <p:cNvPr id="226" name="Google Shape;226;p34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fmla="val 16667" name="adj"/>
              </a:avLst>
            </a:prstGeom>
            <a:solidFill>
              <a:srgbClr val="F5A623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UI Backend</a:t>
              </a:r>
              <a:endParaRPr sz="1100"/>
            </a:p>
          </p:txBody>
        </p:sp>
      </p:grpSp>
      <p:grpSp>
        <p:nvGrpSpPr>
          <p:cNvPr id="228" name="Google Shape;228;p34"/>
          <p:cNvGrpSpPr/>
          <p:nvPr/>
        </p:nvGrpSpPr>
        <p:grpSpPr>
          <a:xfrm>
            <a:off x="6835919" y="1770318"/>
            <a:ext cx="746384" cy="2812480"/>
            <a:chOff x="-2" y="-1"/>
            <a:chExt cx="995178" cy="3749971"/>
          </a:xfrm>
        </p:grpSpPr>
        <p:sp>
          <p:nvSpPr>
            <p:cNvPr id="229" name="Google Shape;229;p34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fmla="val 16667" name="adj"/>
              </a:avLst>
            </a:prstGeom>
            <a:solidFill>
              <a:srgbClr val="548235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4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 Storage</a:t>
              </a:r>
              <a:endParaRPr sz="1100"/>
            </a:p>
          </p:txBody>
        </p:sp>
      </p:grpSp>
      <p:sp>
        <p:nvSpPr>
          <p:cNvPr id="231" name="Google Shape;231;p34"/>
          <p:cNvSpPr/>
          <p:nvPr/>
        </p:nvSpPr>
        <p:spPr>
          <a:xfrm>
            <a:off x="4180250" y="1649859"/>
            <a:ext cx="284360" cy="367517"/>
          </a:xfrm>
          <a:custGeom>
            <a:rect b="b" l="l" r="r" t="t"/>
            <a:pathLst>
              <a:path extrusionOk="0" h="21600" w="2160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4180250" y="2774045"/>
            <a:ext cx="284360" cy="367517"/>
          </a:xfrm>
          <a:custGeom>
            <a:rect b="b" l="l" r="r" t="t"/>
            <a:pathLst>
              <a:path extrusionOk="0" h="21600" w="2160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2607773" y="3877640"/>
            <a:ext cx="284360" cy="424991"/>
          </a:xfrm>
          <a:custGeom>
            <a:rect b="b" l="l" r="r" t="t"/>
            <a:pathLst>
              <a:path extrusionOk="0" h="21600" w="2160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/>
          <p:nvPr/>
        </p:nvSpPr>
        <p:spPr>
          <a:xfrm rot="-5400000">
            <a:off x="6196045" y="1937691"/>
            <a:ext cx="239957" cy="1036142"/>
          </a:xfrm>
          <a:custGeom>
            <a:rect b="b" l="l" r="r" t="t"/>
            <a:pathLst>
              <a:path extrusionOk="0" h="21600" w="2160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5870329" y="1664966"/>
            <a:ext cx="169470" cy="2608925"/>
          </a:xfrm>
          <a:custGeom>
            <a:rect b="b" l="l" r="r" t="t"/>
            <a:pathLst>
              <a:path extrusionOk="0" h="21600" w="2160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4112953" y="3883294"/>
            <a:ext cx="284360" cy="424990"/>
          </a:xfrm>
          <a:custGeom>
            <a:rect b="b" l="l" r="r" t="t"/>
            <a:pathLst>
              <a:path extrusionOk="0" h="21600" w="2160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2663188" y="2608274"/>
            <a:ext cx="4503425" cy="468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110312" y="24433"/>
            <a:ext cx="788670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ontent"/>
              <a:buNone/>
            </a:pPr>
            <a:r>
              <a:rPr b="1" i="0" lang="en" sz="3300" u="none" cap="none" strike="noStrike">
                <a:solidFill>
                  <a:srgbClr val="000000"/>
                </a:solidFill>
                <a:latin typeface="Content"/>
                <a:ea typeface="Content"/>
                <a:cs typeface="Content"/>
                <a:sym typeface="Content"/>
              </a:rPr>
              <a:t>Structure of a Web Browser</a:t>
            </a:r>
            <a:endParaRPr sz="1100"/>
          </a:p>
        </p:txBody>
      </p:sp>
      <p:pic>
        <p:nvPicPr>
          <p:cNvPr descr="Picture 10"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213" y="1579292"/>
            <a:ext cx="1543350" cy="15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3601324" y="4225160"/>
            <a:ext cx="1472877" cy="823848"/>
          </a:xfrm>
          <a:prstGeom prst="roundRect">
            <a:avLst>
              <a:gd fmla="val 16667" name="adj"/>
            </a:avLst>
          </a:prstGeom>
          <a:solidFill>
            <a:srgbClr val="FF0000">
              <a:alpha val="22745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Layout engine or rendering engine</a:t>
            </a:r>
            <a:endParaRPr sz="1100"/>
          </a:p>
        </p:txBody>
      </p:sp>
      <p:pic>
        <p:nvPicPr>
          <p:cNvPr descr="Picture 3" id="246" name="Google Shape;246;p35"/>
          <p:cNvPicPr preferRelativeResize="0"/>
          <p:nvPr/>
        </p:nvPicPr>
        <p:blipFill rotWithShape="1">
          <a:blip r:embed="rId3">
            <a:alphaModFix/>
          </a:blip>
          <a:srcRect b="16593" l="63500" r="2165" t="18815"/>
          <a:stretch/>
        </p:blipFill>
        <p:spPr>
          <a:xfrm>
            <a:off x="2468880" y="961854"/>
            <a:ext cx="3771904" cy="399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354" y="1703649"/>
            <a:ext cx="8839082" cy="252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Layout engine or rendering engine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4" id="257" name="Google Shape;257;p37"/>
          <p:cNvPicPr preferRelativeResize="0"/>
          <p:nvPr/>
        </p:nvPicPr>
        <p:blipFill rotWithShape="1">
          <a:blip r:embed="rId3">
            <a:alphaModFix/>
          </a:blip>
          <a:srcRect b="0" l="60000" r="19852" t="0"/>
          <a:stretch/>
        </p:blipFill>
        <p:spPr>
          <a:xfrm>
            <a:off x="2102873" y="865339"/>
            <a:ext cx="716354" cy="711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40029" r="40436" t="0"/>
          <a:stretch/>
        </p:blipFill>
        <p:spPr>
          <a:xfrm>
            <a:off x="4617132" y="785913"/>
            <a:ext cx="694649" cy="711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259" name="Google Shape;259;p37"/>
          <p:cNvPicPr preferRelativeResize="0"/>
          <p:nvPr/>
        </p:nvPicPr>
        <p:blipFill rotWithShape="1">
          <a:blip r:embed="rId3">
            <a:alphaModFix/>
          </a:blip>
          <a:srcRect b="0" l="80619" r="629" t="0"/>
          <a:stretch/>
        </p:blipFill>
        <p:spPr>
          <a:xfrm>
            <a:off x="4631087" y="2939267"/>
            <a:ext cx="666739" cy="711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37"/>
          <p:cNvGrpSpPr/>
          <p:nvPr/>
        </p:nvGrpSpPr>
        <p:grpSpPr>
          <a:xfrm>
            <a:off x="3967034" y="3984648"/>
            <a:ext cx="794946" cy="342908"/>
            <a:chOff x="-2" y="-1"/>
            <a:chExt cx="1059927" cy="457209"/>
          </a:xfrm>
        </p:grpSpPr>
        <p:sp>
          <p:nvSpPr>
            <p:cNvPr id="261" name="Google Shape;261;p37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7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Webkit</a:t>
              </a:r>
              <a:endParaRPr sz="1100"/>
            </a:p>
          </p:txBody>
        </p:sp>
      </p:grpSp>
      <p:grpSp>
        <p:nvGrpSpPr>
          <p:cNvPr id="263" name="Google Shape;263;p37"/>
          <p:cNvGrpSpPr/>
          <p:nvPr/>
        </p:nvGrpSpPr>
        <p:grpSpPr>
          <a:xfrm>
            <a:off x="5166930" y="3984648"/>
            <a:ext cx="820255" cy="342908"/>
            <a:chOff x="-1" y="-1"/>
            <a:chExt cx="1093672" cy="457209"/>
          </a:xfrm>
        </p:grpSpPr>
        <p:sp>
          <p:nvSpPr>
            <p:cNvPr id="264" name="Google Shape;264;p37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7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Nitro</a:t>
              </a:r>
              <a:endParaRPr sz="1100"/>
            </a:p>
          </p:txBody>
        </p:sp>
      </p:grpSp>
      <p:sp>
        <p:nvSpPr>
          <p:cNvPr id="266" name="Google Shape;266;p37"/>
          <p:cNvSpPr/>
          <p:nvPr/>
        </p:nvSpPr>
        <p:spPr>
          <a:xfrm>
            <a:off x="3854297" y="2804438"/>
            <a:ext cx="2383207" cy="179517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895E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2" id="267" name="Google Shape;267;p37"/>
          <p:cNvPicPr preferRelativeResize="0"/>
          <p:nvPr/>
        </p:nvPicPr>
        <p:blipFill rotWithShape="1">
          <a:blip r:embed="rId3">
            <a:alphaModFix/>
          </a:blip>
          <a:srcRect b="0" l="0" r="79855" t="0"/>
          <a:stretch/>
        </p:blipFill>
        <p:spPr>
          <a:xfrm>
            <a:off x="1311858" y="872266"/>
            <a:ext cx="716355" cy="7111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7"/>
          <p:cNvGrpSpPr/>
          <p:nvPr/>
        </p:nvGrpSpPr>
        <p:grpSpPr>
          <a:xfrm>
            <a:off x="1307932" y="1779722"/>
            <a:ext cx="794947" cy="342908"/>
            <a:chOff x="-2" y="-1"/>
            <a:chExt cx="1059929" cy="457209"/>
          </a:xfrm>
        </p:grpSpPr>
        <p:sp>
          <p:nvSpPr>
            <p:cNvPr id="269" name="Google Shape;269;p37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7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Blink</a:t>
              </a:r>
              <a:endParaRPr sz="1100"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2395913" y="1779722"/>
            <a:ext cx="794946" cy="342908"/>
            <a:chOff x="-2" y="-1"/>
            <a:chExt cx="1059927" cy="457209"/>
          </a:xfrm>
        </p:grpSpPr>
        <p:sp>
          <p:nvSpPr>
            <p:cNvPr id="272" name="Google Shape;272;p37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7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V8</a:t>
              </a:r>
              <a:endParaRPr sz="1100"/>
            </a:p>
          </p:txBody>
        </p:sp>
      </p:grpSp>
      <p:sp>
        <p:nvSpPr>
          <p:cNvPr id="274" name="Google Shape;274;p37"/>
          <p:cNvSpPr/>
          <p:nvPr/>
        </p:nvSpPr>
        <p:spPr>
          <a:xfrm>
            <a:off x="184575" y="599500"/>
            <a:ext cx="3168000" cy="1795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895E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37"/>
          <p:cNvGrpSpPr/>
          <p:nvPr/>
        </p:nvGrpSpPr>
        <p:grpSpPr>
          <a:xfrm>
            <a:off x="3949129" y="1771742"/>
            <a:ext cx="794946" cy="342907"/>
            <a:chOff x="-2" y="-1"/>
            <a:chExt cx="1059927" cy="457209"/>
          </a:xfrm>
        </p:grpSpPr>
        <p:sp>
          <p:nvSpPr>
            <p:cNvPr id="276" name="Google Shape;276;p37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Gecko</a:t>
              </a:r>
              <a:endParaRPr sz="1100"/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4873385" y="1771742"/>
            <a:ext cx="1244689" cy="342907"/>
            <a:chOff x="-1" y="-1"/>
            <a:chExt cx="1659584" cy="457209"/>
          </a:xfrm>
        </p:grpSpPr>
        <p:sp>
          <p:nvSpPr>
            <p:cNvPr id="279" name="Google Shape;279;p37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SpiderMonkey</a:t>
              </a:r>
              <a:endParaRPr sz="1100"/>
            </a:p>
          </p:txBody>
        </p:sp>
      </p:grpSp>
      <p:sp>
        <p:nvSpPr>
          <p:cNvPr id="281" name="Google Shape;281;p37"/>
          <p:cNvSpPr/>
          <p:nvPr/>
        </p:nvSpPr>
        <p:spPr>
          <a:xfrm>
            <a:off x="3854297" y="611188"/>
            <a:ext cx="2383207" cy="179517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895E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37"/>
          <p:cNvGrpSpPr/>
          <p:nvPr/>
        </p:nvGrpSpPr>
        <p:grpSpPr>
          <a:xfrm>
            <a:off x="984286" y="3815556"/>
            <a:ext cx="1371606" cy="677255"/>
            <a:chOff x="0" y="0"/>
            <a:chExt cx="1828807" cy="903006"/>
          </a:xfrm>
        </p:grpSpPr>
        <p:sp>
          <p:nvSpPr>
            <p:cNvPr id="283" name="Google Shape;283;p37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5718" y="353532"/>
              <a:ext cx="173737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Trident – IE 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EdgeHTML - Edge</a:t>
              </a:r>
              <a:endParaRPr sz="1100"/>
            </a:p>
          </p:txBody>
        </p:sp>
      </p:grpSp>
      <p:grpSp>
        <p:nvGrpSpPr>
          <p:cNvPr id="285" name="Google Shape;285;p37"/>
          <p:cNvGrpSpPr/>
          <p:nvPr/>
        </p:nvGrpSpPr>
        <p:grpSpPr>
          <a:xfrm>
            <a:off x="2395913" y="3984648"/>
            <a:ext cx="794946" cy="342908"/>
            <a:chOff x="-2" y="-1"/>
            <a:chExt cx="1059927" cy="457209"/>
          </a:xfrm>
        </p:grpSpPr>
        <p:sp>
          <p:nvSpPr>
            <p:cNvPr id="286" name="Google Shape;286;p37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7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Chakra</a:t>
              </a:r>
              <a:endParaRPr sz="1100"/>
            </a:p>
          </p:txBody>
        </p:sp>
      </p:grpSp>
      <p:sp>
        <p:nvSpPr>
          <p:cNvPr id="288" name="Google Shape;288;p37"/>
          <p:cNvSpPr/>
          <p:nvPr/>
        </p:nvSpPr>
        <p:spPr>
          <a:xfrm>
            <a:off x="663580" y="2804438"/>
            <a:ext cx="2651948" cy="179517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895E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289" name="Google Shape;2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019" y="3045857"/>
            <a:ext cx="666740" cy="666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8" id="290" name="Google Shape;2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8231" y="3045857"/>
            <a:ext cx="1052626" cy="701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7"/>
          <p:cNvGrpSpPr/>
          <p:nvPr/>
        </p:nvGrpSpPr>
        <p:grpSpPr>
          <a:xfrm>
            <a:off x="7408222" y="1375581"/>
            <a:ext cx="1449510" cy="533979"/>
            <a:chOff x="-1" y="-2"/>
            <a:chExt cx="1932678" cy="711970"/>
          </a:xfrm>
        </p:grpSpPr>
        <p:sp>
          <p:nvSpPr>
            <p:cNvPr id="292" name="Google Shape;292;p37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7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JS Engine</a:t>
              </a:r>
              <a:endParaRPr sz="1100"/>
            </a:p>
          </p:txBody>
        </p:sp>
      </p:grpSp>
      <p:pic>
        <p:nvPicPr>
          <p:cNvPr descr="Picture 58" id="294" name="Google Shape;29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06" y="870069"/>
            <a:ext cx="1052625" cy="701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7"/>
          <p:cNvGrpSpPr/>
          <p:nvPr/>
        </p:nvGrpSpPr>
        <p:grpSpPr>
          <a:xfrm>
            <a:off x="7421520" y="809860"/>
            <a:ext cx="1449450" cy="533925"/>
            <a:chOff x="-2" y="-1"/>
            <a:chExt cx="1932600" cy="711900"/>
          </a:xfrm>
        </p:grpSpPr>
        <p:sp>
          <p:nvSpPr>
            <p:cNvPr id="296" name="Google Shape;296;p37"/>
            <p:cNvSpPr/>
            <p:nvPr/>
          </p:nvSpPr>
          <p:spPr>
            <a:xfrm>
              <a:off x="-2" y="-1"/>
              <a:ext cx="1932600" cy="71190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7"/>
            <p:cNvSpPr txBox="1"/>
            <p:nvPr/>
          </p:nvSpPr>
          <p:spPr>
            <a:xfrm>
              <a:off x="45721" y="189437"/>
              <a:ext cx="1841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Rendering Engine</a:t>
              </a:r>
              <a:endParaRPr sz="1100"/>
            </a:p>
          </p:txBody>
        </p:sp>
      </p:grpSp>
      <p:sp>
        <p:nvSpPr>
          <p:cNvPr id="298" name="Google Shape;298;p37"/>
          <p:cNvSpPr txBox="1"/>
          <p:nvPr/>
        </p:nvSpPr>
        <p:spPr>
          <a:xfrm>
            <a:off x="184578" y="1831600"/>
            <a:ext cx="1052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 2020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2138190" y="2857488"/>
            <a:ext cx="1052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Before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engine or ECMAScript engines</a:t>
            </a:r>
            <a:endParaRPr sz="1100"/>
          </a:p>
        </p:txBody>
      </p:sp>
      <p:pic>
        <p:nvPicPr>
          <p:cNvPr descr="Picture 3" id="305" name="Google Shape;305;p38"/>
          <p:cNvPicPr preferRelativeResize="0"/>
          <p:nvPr/>
        </p:nvPicPr>
        <p:blipFill rotWithShape="1">
          <a:blip r:embed="rId3">
            <a:alphaModFix/>
          </a:blip>
          <a:srcRect b="17333" l="14417" r="2916" t="21185"/>
          <a:stretch/>
        </p:blipFill>
        <p:spPr>
          <a:xfrm>
            <a:off x="91437" y="1036320"/>
            <a:ext cx="892513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/>
        </p:nvSpPr>
        <p:spPr>
          <a:xfrm>
            <a:off x="3839463" y="1514474"/>
            <a:ext cx="1475785" cy="5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Scheme</a:t>
            </a:r>
            <a:endParaRPr sz="1100"/>
          </a:p>
        </p:txBody>
      </p:sp>
      <p:sp>
        <p:nvSpPr>
          <p:cNvPr id="311" name="Google Shape;311;p39"/>
          <p:cNvSpPr txBox="1"/>
          <p:nvPr/>
        </p:nvSpPr>
        <p:spPr>
          <a:xfrm>
            <a:off x="6079923" y="1514474"/>
            <a:ext cx="734621" cy="5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endParaRPr sz="1100"/>
          </a:p>
        </p:txBody>
      </p:sp>
      <p:cxnSp>
        <p:nvCxnSpPr>
          <p:cNvPr id="312" name="Google Shape;312;p39"/>
          <p:cNvCxnSpPr/>
          <p:nvPr/>
        </p:nvCxnSpPr>
        <p:spPr>
          <a:xfrm rot="10800000">
            <a:off x="2743199" y="2057399"/>
            <a:ext cx="1600202" cy="11430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39"/>
          <p:cNvCxnSpPr/>
          <p:nvPr/>
        </p:nvCxnSpPr>
        <p:spPr>
          <a:xfrm>
            <a:off x="4514849" y="2057399"/>
            <a:ext cx="114304" cy="11430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39"/>
          <p:cNvSpPr txBox="1"/>
          <p:nvPr/>
        </p:nvSpPr>
        <p:spPr>
          <a:xfrm>
            <a:off x="2221981" y="1514474"/>
            <a:ext cx="882890" cy="5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100"/>
          </a:p>
        </p:txBody>
      </p:sp>
      <p:sp>
        <p:nvSpPr>
          <p:cNvPr id="315" name="Google Shape;315;p39"/>
          <p:cNvSpPr txBox="1"/>
          <p:nvPr/>
        </p:nvSpPr>
        <p:spPr>
          <a:xfrm>
            <a:off x="3596575" y="3257549"/>
            <a:ext cx="1856785" cy="5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100"/>
          </a:p>
        </p:txBody>
      </p:sp>
      <p:cxnSp>
        <p:nvCxnSpPr>
          <p:cNvPr id="316" name="Google Shape;316;p39"/>
          <p:cNvCxnSpPr/>
          <p:nvPr/>
        </p:nvCxnSpPr>
        <p:spPr>
          <a:xfrm flipH="1" rot="10800000">
            <a:off x="4914900" y="2171699"/>
            <a:ext cx="1543052" cy="10287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39"/>
          <p:cNvCxnSpPr/>
          <p:nvPr/>
        </p:nvCxnSpPr>
        <p:spPr>
          <a:xfrm rot="10800000">
            <a:off x="2796538" y="2057399"/>
            <a:ext cx="1600205" cy="114300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39"/>
          <p:cNvCxnSpPr/>
          <p:nvPr/>
        </p:nvCxnSpPr>
        <p:spPr>
          <a:xfrm>
            <a:off x="4571999" y="2045389"/>
            <a:ext cx="110494" cy="115501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39"/>
          <p:cNvCxnSpPr/>
          <p:nvPr/>
        </p:nvCxnSpPr>
        <p:spPr>
          <a:xfrm flipH="1" rot="10800000">
            <a:off x="4968238" y="2171699"/>
            <a:ext cx="1543052" cy="102870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39"/>
          <p:cNvSpPr/>
          <p:nvPr/>
        </p:nvSpPr>
        <p:spPr>
          <a:xfrm>
            <a:off x="118151" y="4394190"/>
            <a:ext cx="890769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https://cs.lmu.edu/~ray/notes/paradigms/#:~:text=A%20programming%20paradigm%20is%20a,thing%20(like%20a%20language).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161300" y="4117300"/>
            <a:ext cx="329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Programming Paradigms</a:t>
            </a:r>
            <a:endParaRPr sz="1100"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/>
        </p:nvSpPr>
        <p:spPr>
          <a:xfrm>
            <a:off x="1017403" y="1357696"/>
            <a:ext cx="6666005" cy="1454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3180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Char char="-"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2 simple ideas</a:t>
            </a:r>
            <a:endParaRPr sz="1100"/>
          </a:p>
          <a:p>
            <a:pPr indent="-43180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Char char="-"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Key : Value - Everything</a:t>
            </a:r>
            <a:endParaRPr sz="1100"/>
          </a:p>
          <a:p>
            <a:pPr indent="-43180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Char char="-"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Asynchronous – I wont Block your work</a:t>
            </a:r>
            <a:endParaRPr sz="1100"/>
          </a:p>
        </p:txBody>
      </p:sp>
      <p:sp>
        <p:nvSpPr>
          <p:cNvPr id="327" name="Google Shape;327;p40"/>
          <p:cNvSpPr txBox="1"/>
          <p:nvPr/>
        </p:nvSpPr>
        <p:spPr>
          <a:xfrm>
            <a:off x="110312" y="24433"/>
            <a:ext cx="7886701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ontent"/>
              <a:buNone/>
            </a:pPr>
            <a:r>
              <a:rPr b="1" i="0" lang="en" sz="3300" u="none" cap="none" strike="noStrike">
                <a:solidFill>
                  <a:srgbClr val="000000"/>
                </a:solidFill>
                <a:latin typeface="Content"/>
                <a:ea typeface="Content"/>
                <a:cs typeface="Content"/>
                <a:sym typeface="Content"/>
              </a:rPr>
              <a:t>Design of JS - JavaScript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4;p13" id="332" name="Google Shape;3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5868603" y="1514475"/>
            <a:ext cx="1600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Nodejs</a:t>
            </a:r>
            <a:endParaRPr b="0" i="0" sz="3000" u="none" cap="none" strike="noStrike">
              <a:solidFill>
                <a:srgbClr val="895E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41"/>
          <p:cNvCxnSpPr/>
          <p:nvPr/>
        </p:nvCxnSpPr>
        <p:spPr>
          <a:xfrm rot="10800000">
            <a:off x="2743199" y="2057399"/>
            <a:ext cx="1600202" cy="11430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1"/>
          <p:cNvCxnSpPr/>
          <p:nvPr/>
        </p:nvCxnSpPr>
        <p:spPr>
          <a:xfrm>
            <a:off x="4514849" y="2057399"/>
            <a:ext cx="114304" cy="11430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1"/>
          <p:cNvSpPr txBox="1"/>
          <p:nvPr/>
        </p:nvSpPr>
        <p:spPr>
          <a:xfrm>
            <a:off x="1979571" y="1514475"/>
            <a:ext cx="179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 b="0" i="0" sz="3000" u="none" cap="none" strike="noStrike">
              <a:solidFill>
                <a:srgbClr val="895E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3596575" y="3257549"/>
            <a:ext cx="1856785" cy="5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EF3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95EF3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100"/>
          </a:p>
        </p:txBody>
      </p:sp>
      <p:cxnSp>
        <p:nvCxnSpPr>
          <p:cNvPr id="338" name="Google Shape;338;p41"/>
          <p:cNvCxnSpPr/>
          <p:nvPr/>
        </p:nvCxnSpPr>
        <p:spPr>
          <a:xfrm flipH="1" rot="10800000">
            <a:off x="4914900" y="2171699"/>
            <a:ext cx="1543052" cy="1028704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41"/>
          <p:cNvCxnSpPr/>
          <p:nvPr/>
        </p:nvCxnSpPr>
        <p:spPr>
          <a:xfrm rot="10800000">
            <a:off x="2796538" y="2057399"/>
            <a:ext cx="1600205" cy="114300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41"/>
          <p:cNvCxnSpPr/>
          <p:nvPr/>
        </p:nvCxnSpPr>
        <p:spPr>
          <a:xfrm flipH="1" rot="10800000">
            <a:off x="4968238" y="2171699"/>
            <a:ext cx="1543052" cy="102870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41"/>
          <p:cNvSpPr/>
          <p:nvPr/>
        </p:nvSpPr>
        <p:spPr>
          <a:xfrm>
            <a:off x="1551551" y="1225325"/>
            <a:ext cx="235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- Sandboxed</a:t>
            </a:r>
            <a:endParaRPr sz="1100"/>
          </a:p>
        </p:txBody>
      </p:sp>
      <p:sp>
        <p:nvSpPr>
          <p:cNvPr id="342" name="Google Shape;342;p41"/>
          <p:cNvSpPr/>
          <p:nvPr/>
        </p:nvSpPr>
        <p:spPr>
          <a:xfrm>
            <a:off x="5725648" y="1148450"/>
            <a:ext cx="189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- Stripped</a:t>
            </a:r>
            <a:endParaRPr sz="1100"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2"/>
          <p:cNvGrpSpPr/>
          <p:nvPr/>
        </p:nvGrpSpPr>
        <p:grpSpPr>
          <a:xfrm>
            <a:off x="4681671" y="754574"/>
            <a:ext cx="4414450" cy="3553233"/>
            <a:chOff x="210066" y="1025611"/>
            <a:chExt cx="5885934" cy="4737644"/>
          </a:xfrm>
        </p:grpSpPr>
        <p:grpSp>
          <p:nvGrpSpPr>
            <p:cNvPr id="348" name="Google Shape;348;p42"/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</p:grpSpPr>
          <p:sp>
            <p:nvSpPr>
              <p:cNvPr id="349" name="Google Shape;349;p42"/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Operation Sysatn</a:t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42"/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Calibri"/>
                  <a:buNone/>
                </a:pPr>
                <a:r>
                  <a:rPr b="0" i="0" lang="en" sz="3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Chrome Browser </a:t>
                </a:r>
                <a:endParaRPr b="0" i="0" sz="3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" name="Google Shape;351;p42"/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Operation System</a:t>
              </a:r>
              <a:endParaRPr sz="1100"/>
            </a:p>
          </p:txBody>
        </p:sp>
      </p:grpSp>
      <p:grpSp>
        <p:nvGrpSpPr>
          <p:cNvPr id="352" name="Google Shape;352;p42"/>
          <p:cNvGrpSpPr/>
          <p:nvPr/>
        </p:nvGrpSpPr>
        <p:grpSpPr>
          <a:xfrm>
            <a:off x="157549" y="769208"/>
            <a:ext cx="4414450" cy="3553233"/>
            <a:chOff x="210066" y="1025611"/>
            <a:chExt cx="5885934" cy="4737644"/>
          </a:xfrm>
        </p:grpSpPr>
        <p:grpSp>
          <p:nvGrpSpPr>
            <p:cNvPr id="353" name="Google Shape;353;p42"/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</p:grpSpPr>
          <p:sp>
            <p:nvSpPr>
              <p:cNvPr id="354" name="Google Shape;354;p42"/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rPr b="0" i="0" lang="en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Operation Sysatn</a:t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42"/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Calibri"/>
                  <a:buNone/>
                </a:pPr>
                <a:r>
                  <a:rPr b="0" i="0" lang="en" sz="3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Chrome Browser </a:t>
                </a:r>
                <a:endParaRPr b="0" i="0" sz="3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56;p42"/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Operation System</a:t>
              </a:r>
              <a:endParaRPr sz="1100"/>
            </a:p>
          </p:txBody>
        </p:sp>
      </p:grpSp>
      <p:grpSp>
        <p:nvGrpSpPr>
          <p:cNvPr id="357" name="Google Shape;357;p42"/>
          <p:cNvGrpSpPr/>
          <p:nvPr/>
        </p:nvGrpSpPr>
        <p:grpSpPr>
          <a:xfrm>
            <a:off x="350600" y="1918699"/>
            <a:ext cx="3771906" cy="2289442"/>
            <a:chOff x="-2" y="0"/>
            <a:chExt cx="11291790" cy="995176"/>
          </a:xfrm>
        </p:grpSpPr>
        <p:sp>
          <p:nvSpPr>
            <p:cNvPr id="358" name="Google Shape;358;p42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2"/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Chrome Browser </a:t>
              </a:r>
              <a:endPara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2"/>
          <p:cNvSpPr txBox="1"/>
          <p:nvPr/>
        </p:nvSpPr>
        <p:spPr>
          <a:xfrm>
            <a:off x="2663188" y="2608274"/>
            <a:ext cx="4503425" cy="484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4880220" y="1918699"/>
            <a:ext cx="3771906" cy="2289442"/>
            <a:chOff x="-2" y="0"/>
            <a:chExt cx="11291790" cy="995176"/>
          </a:xfrm>
        </p:grpSpPr>
        <p:sp>
          <p:nvSpPr>
            <p:cNvPr id="362" name="Google Shape;362;p42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2"/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Node.exe </a:t>
              </a:r>
              <a:endPara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42"/>
          <p:cNvGrpSpPr/>
          <p:nvPr/>
        </p:nvGrpSpPr>
        <p:grpSpPr>
          <a:xfrm>
            <a:off x="1652339" y="3322318"/>
            <a:ext cx="1388169" cy="883481"/>
            <a:chOff x="-2" y="-1"/>
            <a:chExt cx="1381527" cy="995178"/>
          </a:xfrm>
        </p:grpSpPr>
        <p:sp>
          <p:nvSpPr>
            <p:cNvPr id="365" name="Google Shape;365;p42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fmla="val 16667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2"/>
            <p:cNvSpPr txBox="1"/>
            <p:nvPr/>
          </p:nvSpPr>
          <p:spPr>
            <a:xfrm>
              <a:off x="94299" y="224567"/>
              <a:ext cx="1192925" cy="546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JS engine – V8</a:t>
              </a:r>
              <a:endParaRPr sz="1100"/>
            </a:p>
          </p:txBody>
        </p:sp>
      </p:grpSp>
      <p:sp>
        <p:nvSpPr>
          <p:cNvPr id="367" name="Google Shape;367;p42"/>
          <p:cNvSpPr/>
          <p:nvPr/>
        </p:nvSpPr>
        <p:spPr>
          <a:xfrm>
            <a:off x="1054750" y="2508525"/>
            <a:ext cx="245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- Sandboxed</a:t>
            </a:r>
            <a:endParaRPr sz="1100"/>
          </a:p>
        </p:txBody>
      </p:sp>
      <p:sp>
        <p:nvSpPr>
          <p:cNvPr id="368" name="Google Shape;368;p42"/>
          <p:cNvSpPr/>
          <p:nvPr/>
        </p:nvSpPr>
        <p:spPr>
          <a:xfrm>
            <a:off x="5798576" y="2508525"/>
            <a:ext cx="218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- Stripped</a:t>
            </a:r>
            <a:endParaRPr sz="1100"/>
          </a:p>
        </p:txBody>
      </p:sp>
      <p:sp>
        <p:nvSpPr>
          <p:cNvPr id="369" name="Google Shape;369;p42"/>
          <p:cNvSpPr/>
          <p:nvPr/>
        </p:nvSpPr>
        <p:spPr>
          <a:xfrm>
            <a:off x="1551551" y="4484350"/>
            <a:ext cx="234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– Run in FE</a:t>
            </a:r>
            <a:endParaRPr sz="1100"/>
          </a:p>
        </p:txBody>
      </p:sp>
      <p:sp>
        <p:nvSpPr>
          <p:cNvPr id="370" name="Google Shape;370;p42"/>
          <p:cNvSpPr/>
          <p:nvPr/>
        </p:nvSpPr>
        <p:spPr>
          <a:xfrm>
            <a:off x="5725647" y="4407475"/>
            <a:ext cx="214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JavaScript – Run in BE</a:t>
            </a:r>
            <a:endParaRPr sz="1100"/>
          </a:p>
        </p:txBody>
      </p:sp>
      <p:sp>
        <p:nvSpPr>
          <p:cNvPr id="371" name="Google Shape;371;p42"/>
          <p:cNvSpPr txBox="1"/>
          <p:nvPr/>
        </p:nvSpPr>
        <p:spPr>
          <a:xfrm>
            <a:off x="931928" y="2141470"/>
            <a:ext cx="2609250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&lt;Script&gt;filename.js&lt;/Script&gt;</a:t>
            </a:r>
            <a:endParaRPr sz="1100"/>
          </a:p>
        </p:txBody>
      </p:sp>
      <p:sp>
        <p:nvSpPr>
          <p:cNvPr id="372" name="Google Shape;372;p42"/>
          <p:cNvSpPr txBox="1"/>
          <p:nvPr/>
        </p:nvSpPr>
        <p:spPr>
          <a:xfrm>
            <a:off x="6074828" y="2140574"/>
            <a:ext cx="2609250" cy="276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 filename.js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1718479" y="3324630"/>
            <a:ext cx="1255889" cy="883480"/>
            <a:chOff x="-2" y="-1"/>
            <a:chExt cx="1381527" cy="995178"/>
          </a:xfrm>
        </p:grpSpPr>
        <p:sp>
          <p:nvSpPr>
            <p:cNvPr id="374" name="Google Shape;374;p42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fmla="val 16667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2"/>
            <p:cNvSpPr txBox="1"/>
            <p:nvPr/>
          </p:nvSpPr>
          <p:spPr>
            <a:xfrm>
              <a:off x="94299" y="174419"/>
              <a:ext cx="1192925" cy="646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JS engine – V8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374794" y="350872"/>
            <a:ext cx="8468838" cy="45294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58750" lvl="0" marL="16510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Google Chrome</a:t>
            </a:r>
            <a:endParaRPr sz="1100"/>
          </a:p>
          <a:p>
            <a:pPr indent="-158750" lvl="1" marL="4826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Blink</a:t>
            </a:r>
            <a:endParaRPr sz="1100"/>
          </a:p>
          <a:p>
            <a:pPr indent="-323850" lvl="1" marL="6477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lang="en" sz="1500"/>
              <a:t>Fork of WebKit</a:t>
            </a:r>
            <a:endParaRPr sz="1100"/>
          </a:p>
          <a:p>
            <a:pPr indent="-323850" lvl="1" marL="6477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lang="en" sz="1500"/>
              <a:t>C++</a:t>
            </a:r>
            <a:endParaRPr sz="1100"/>
          </a:p>
          <a:p>
            <a:pPr indent="-323850" lvl="1" marL="6477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lphaLcPeriod"/>
            </a:pPr>
            <a:r>
              <a:rPr lang="en" sz="1500"/>
              <a:t>Developed in-house by </a:t>
            </a: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lang="en" sz="1500"/>
              <a:t> as part of </a:t>
            </a: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The Chromium Project</a:t>
            </a:r>
            <a:r>
              <a:rPr lang="en" sz="1500"/>
              <a:t>, a project </a:t>
            </a:r>
            <a:r>
              <a:rPr i="1" lang="en" sz="1100">
                <a:latin typeface="Helvetica Neue"/>
                <a:ea typeface="Helvetica Neue"/>
                <a:cs typeface="Helvetica Neue"/>
                <a:sym typeface="Helvetica Neue"/>
              </a:rPr>
              <a:t>“to open-source the code for the Google Chrome browser</a:t>
            </a:r>
            <a:r>
              <a:rPr lang="en" sz="1500"/>
              <a:t>”</a:t>
            </a:r>
            <a:endParaRPr sz="1100"/>
          </a:p>
          <a:p>
            <a:pPr indent="-323850" lvl="1" marL="6477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AutoNum type="alphaLcPeriod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https://docs.google.com/document/d/1aitSOucL0VHZa9Z2vbRJSyAIsAz24kX8LFByQ5xQnUg/edit</a:t>
            </a:r>
            <a:endParaRPr sz="1100">
              <a:solidFill>
                <a:srgbClr val="0563C1"/>
              </a:solidFill>
            </a:endParaRPr>
          </a:p>
          <a:p>
            <a:pPr indent="317500" lvl="1" marL="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>
              <a:solidFill>
                <a:srgbClr val="0563C1"/>
              </a:solidFill>
            </a:endParaRPr>
          </a:p>
          <a:p>
            <a:pPr indent="-158750" lvl="1" marL="4826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V8</a:t>
            </a:r>
            <a:b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Developed in-house by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Google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 as part of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The Chromium Project</a:t>
            </a:r>
            <a:b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Used in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100"/>
          </a:p>
          <a:p>
            <a:pPr indent="-158750" lvl="0" marL="16510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Mozilla Firefox</a:t>
            </a:r>
            <a:endParaRPr sz="1100"/>
          </a:p>
          <a:p>
            <a:pPr indent="-158750" lvl="1" marL="4826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Gecko</a:t>
            </a:r>
            <a:b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Developed in-house by Mozilla</a:t>
            </a:r>
            <a:br>
              <a:rPr b="0" lang="en" sz="1100"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Written in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Rust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100"/>
          </a:p>
          <a:p>
            <a:pPr indent="-158750" lvl="1" marL="482600" rtl="0" algn="l">
              <a:lnSpc>
                <a:spcPct val="81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SpiderMonkey</a:t>
            </a:r>
            <a:b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1" lang="en" sz="1100"/>
              <a:t>The first JavaScript engine in history. 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Developed by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Brendan Eich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, the creator of JavaScript, while he was at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Netscape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Installations</a:t>
            </a:r>
            <a:endParaRPr sz="11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Text editor – Sublime / Notepad++  or IDE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GitHub account  &amp; GIT 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Postman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Node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Browser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Accounts</a:t>
            </a:r>
            <a:endParaRPr sz="1100"/>
          </a:p>
          <a:p>
            <a:pPr indent="-19685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1100"/>
              <a:t>Heroku</a:t>
            </a:r>
            <a:endParaRPr sz="1100"/>
          </a:p>
          <a:p>
            <a:pPr indent="-19685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1100"/>
              <a:t>Netlify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34925" y="223281"/>
            <a:ext cx="8180427" cy="44094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Safari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WebKit</a:t>
            </a:r>
            <a:b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Created by Apple as a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fork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KHTML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KJS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 engines from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Konqueror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, a web browser developed by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KDE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Nitro 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(formerly </a:t>
            </a:r>
            <a:r>
              <a:rPr b="0" i="1" lang="en" sz="1100"/>
              <a:t>SquirrelFish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Edge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EdgeHTML</a:t>
            </a:r>
            <a:b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A fork of Internet Explorer’s </a:t>
            </a:r>
            <a:r>
              <a:rPr b="0" i="1" lang="en" sz="1100"/>
              <a:t>Trident 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that was made not-shitty.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Chakra</a:t>
            </a:r>
            <a:b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Open-sourced as </a:t>
            </a:r>
            <a:r>
              <a:rPr b="0" i="1" lang="en" sz="1100"/>
              <a:t>ChakraCore.</a:t>
            </a:r>
            <a:br>
              <a:rPr b="0" i="1" lang="en" sz="1100"/>
            </a:b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- In 2016, Microsoft created a PR in the Node.js GitHub repo to use </a:t>
            </a:r>
            <a:r>
              <a:rPr b="0" i="1" lang="en" sz="1100"/>
              <a:t>ChakraCore 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instead of</a:t>
            </a:r>
            <a:r>
              <a:rPr b="0" i="1" lang="en" sz="1100"/>
              <a:t> V8. 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This PR was expanded out into its own project and now lives </a:t>
            </a:r>
            <a:r>
              <a:rPr b="0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 as a project of the node organization</a:t>
            </a:r>
            <a:r>
              <a:rPr b="0" lang="en" sz="1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318975" y="295051"/>
            <a:ext cx="8196376" cy="433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Opera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Blink</a:t>
            </a:r>
            <a:endParaRPr sz="1100"/>
          </a:p>
          <a:p>
            <a:pPr indent="-17145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</a:pPr>
            <a:r>
              <a:rPr lang="en" sz="1500"/>
              <a:t>- Fork of WebKit. Part of Chrome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V8</a:t>
            </a:r>
            <a:endParaRPr sz="1100"/>
          </a:p>
          <a:p>
            <a:pPr indent="-17145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</a:pPr>
            <a:r>
              <a:rPr lang="en" sz="1500"/>
              <a:t>If something works on Google Chrome, you can expect it to work on Opera due to the identical rendering engine + JavaScript engine used.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Internet Explorer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Trident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Chakra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Common Internet protocols</a:t>
            </a:r>
            <a:endParaRPr sz="1100"/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13339" y="1369218"/>
            <a:ext cx="7886701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TCP/IP 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/ HTTPS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FTP </a:t>
            </a:r>
            <a:endParaRPr sz="1100"/>
          </a:p>
        </p:txBody>
      </p:sp>
      <p:pic>
        <p:nvPicPr>
          <p:cNvPr descr="Picture 4" id="397" name="Google Shape;3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8792" y="902575"/>
            <a:ext cx="6713320" cy="412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403" name="Google Shape;40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94" y="69350"/>
            <a:ext cx="7423364" cy="456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IP – MAC address – Ports </a:t>
            </a:r>
            <a:r>
              <a:rPr lang="en" sz="1100"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100"/>
              <a:t> Discussion</a:t>
            </a:r>
            <a:endParaRPr sz="1100"/>
          </a:p>
        </p:txBody>
      </p:sp>
      <p:sp>
        <p:nvSpPr>
          <p:cNvPr id="410" name="Google Shape;41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IP address when we have MAC address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they are called as ports ? Why we need ports? </a:t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IMEA – MAC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– Mobile Number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 – USB / C-type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1100"/>
          </a:p>
        </p:txBody>
      </p:sp>
      <p:sp>
        <p:nvSpPr>
          <p:cNvPr id="416" name="Google Shape;41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Hypertext Transport Protocol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Language of the Web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/>
              <a:t>protocol used for communication between web browsers and web servers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 port 80 (443 secure)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RFC 2616 (ver 1.1)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Evolution of HTTP</a:t>
            </a:r>
            <a:endParaRPr sz="1100"/>
          </a:p>
        </p:txBody>
      </p:sp>
      <p:sp>
        <p:nvSpPr>
          <p:cNvPr id="422" name="Google Shape;42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HTTP/0.9 – The one-line protocol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/>
              <a:t>GET /mypage.html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HTTP/1.0 – Building extensibility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/>
              <a:t>HTTP headers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HTTP/1.1 – The standardized protocol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More than 15 years of extensions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HTTP/2 – A protocol for greater performance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HTTP/3 - HTTP over QUIC</a:t>
            </a:r>
            <a:endParaRPr sz="1100"/>
          </a:p>
        </p:txBody>
      </p:sp>
      <p:sp>
        <p:nvSpPr>
          <p:cNvPr id="423" name="Google Shape;423;p50"/>
          <p:cNvSpPr/>
          <p:nvPr/>
        </p:nvSpPr>
        <p:spPr>
          <a:xfrm>
            <a:off x="5456652" y="3905025"/>
            <a:ext cx="253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http://www.http2demo.io/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HTTP methods</a:t>
            </a:r>
            <a:endParaRPr sz="1100"/>
          </a:p>
        </p:txBody>
      </p:sp>
      <p:pic>
        <p:nvPicPr>
          <p:cNvPr descr="http-header-functions.jpg" id="429" name="Google Shape;429;p51"/>
          <p:cNvPicPr preferRelativeResize="0"/>
          <p:nvPr/>
        </p:nvPicPr>
        <p:blipFill rotWithShape="1">
          <a:blip r:embed="rId3">
            <a:alphaModFix/>
          </a:blip>
          <a:srcRect b="9895" l="0" r="0" t="9895"/>
          <a:stretch/>
        </p:blipFill>
        <p:spPr>
          <a:xfrm>
            <a:off x="1091138" y="985584"/>
            <a:ext cx="6688528" cy="40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type="title"/>
          </p:nvPr>
        </p:nvSpPr>
        <p:spPr>
          <a:xfrm>
            <a:off x="444983" y="189402"/>
            <a:ext cx="7886701" cy="9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How the Server looks at the URL</a:t>
            </a:r>
            <a:endParaRPr sz="1100"/>
          </a:p>
        </p:txBody>
      </p:sp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28602" y="1704652"/>
            <a:ext cx="8343557" cy="4810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http://234.23.45.6:80/index.html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Picture 4" id="436" name="Google Shape;436;p52"/>
          <p:cNvPicPr preferRelativeResize="0"/>
          <p:nvPr/>
        </p:nvPicPr>
        <p:blipFill rotWithShape="1">
          <a:blip r:embed="rId3">
            <a:alphaModFix/>
          </a:blip>
          <a:srcRect b="0" l="49657" r="0" t="0"/>
          <a:stretch/>
        </p:blipFill>
        <p:spPr>
          <a:xfrm>
            <a:off x="-22626" y="1899409"/>
            <a:ext cx="4516871" cy="316193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 txBox="1"/>
          <p:nvPr/>
        </p:nvSpPr>
        <p:spPr>
          <a:xfrm>
            <a:off x="6482054" y="1621612"/>
            <a:ext cx="2684566" cy="497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urier New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b="1" i="0" lang="en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/index.html</a:t>
            </a:r>
            <a:endParaRPr sz="1100"/>
          </a:p>
        </p:txBody>
      </p:sp>
      <p:sp>
        <p:nvSpPr>
          <p:cNvPr id="438" name="Google Shape;438;p52"/>
          <p:cNvSpPr/>
          <p:nvPr/>
        </p:nvSpPr>
        <p:spPr>
          <a:xfrm>
            <a:off x="352542" y="3686133"/>
            <a:ext cx="3579610" cy="4210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ourier New"/>
              <a:buNone/>
            </a:pPr>
            <a:r>
              <a:rPr b="1" i="0" lang="en" sz="2400" u="sng" cap="none" strike="noStrike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http://www.guvi.io</a:t>
            </a:r>
            <a:endParaRPr sz="1100"/>
          </a:p>
        </p:txBody>
      </p:sp>
      <p:cxnSp>
        <p:nvCxnSpPr>
          <p:cNvPr id="439" name="Google Shape;439;p52"/>
          <p:cNvCxnSpPr/>
          <p:nvPr/>
        </p:nvCxnSpPr>
        <p:spPr>
          <a:xfrm>
            <a:off x="4518224" y="3103870"/>
            <a:ext cx="2169322" cy="4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52"/>
          <p:cNvSpPr txBox="1"/>
          <p:nvPr/>
        </p:nvSpPr>
        <p:spPr>
          <a:xfrm>
            <a:off x="4829831" y="2826100"/>
            <a:ext cx="1312738" cy="259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 request</a:t>
            </a:r>
            <a:endParaRPr sz="1100"/>
          </a:p>
        </p:txBody>
      </p:sp>
      <p:cxnSp>
        <p:nvCxnSpPr>
          <p:cNvPr id="441" name="Google Shape;441;p52"/>
          <p:cNvCxnSpPr/>
          <p:nvPr/>
        </p:nvCxnSpPr>
        <p:spPr>
          <a:xfrm flipH="1" rot="10800000">
            <a:off x="4632521" y="3545592"/>
            <a:ext cx="2055023" cy="1429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42" name="Google Shape;442;p52"/>
          <p:cNvSpPr txBox="1"/>
          <p:nvPr/>
        </p:nvSpPr>
        <p:spPr>
          <a:xfrm>
            <a:off x="4835539" y="3670848"/>
            <a:ext cx="1415624" cy="449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 response</a:t>
            </a:r>
            <a:endParaRPr b="0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(content)</a:t>
            </a:r>
            <a:endParaRPr sz="1100"/>
          </a:p>
        </p:txBody>
      </p:sp>
      <p:pic>
        <p:nvPicPr>
          <p:cNvPr descr="Picture 16" id="443" name="Google Shape;44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7788" y="2193669"/>
            <a:ext cx="2171181" cy="217117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510536" y="4331440"/>
            <a:ext cx="4516940" cy="230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Default browser method is GET</a:t>
            </a:r>
            <a:endParaRPr sz="1100"/>
          </a:p>
        </p:txBody>
      </p:sp>
      <p:pic>
        <p:nvPicPr>
          <p:cNvPr descr="2333476.png" id="445" name="Google Shape;44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2671" y="1604162"/>
            <a:ext cx="532103" cy="532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 Line" id="446" name="Google Shape;44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0325" y="1999207"/>
            <a:ext cx="1356350" cy="985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 Line" id="447" name="Google Shape;44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3595" y="1346281"/>
            <a:ext cx="1833688" cy="3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453" name="Google Shape;45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454" name="Google Shape;4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556" y="-20500"/>
            <a:ext cx="7311858" cy="51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Reads</a:t>
            </a:r>
            <a:endParaRPr sz="11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https://stackoverflow.com/questions/1517582/what-is-the-difference-between-statically-typed-and-dynamically-typed-languages</a:t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https://stackoverflow.com/questions/17253545/scripting-language-vs-programming-language#:~:text=Scripts%20are%20generally%20written%20to,is%20use%20to%20build%20applications.&amp;text=Some%20programming%20languages%20that%20are,code%2C%20and%20is%20subsequently%20run.</a:t>
            </a:r>
            <a:endParaRPr sz="11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HTTP Return codes</a:t>
            </a:r>
            <a:endParaRPr sz="1100"/>
          </a:p>
        </p:txBody>
      </p:sp>
      <p:pic>
        <p:nvPicPr>
          <p:cNvPr descr="BeMUtg4CMAA59I6.jpg" id="460" name="Google Shape;460;p54"/>
          <p:cNvPicPr preferRelativeResize="0"/>
          <p:nvPr/>
        </p:nvPicPr>
        <p:blipFill rotWithShape="1">
          <a:blip r:embed="rId3">
            <a:alphaModFix/>
          </a:blip>
          <a:srcRect b="26203" l="0" r="16504" t="35211"/>
          <a:stretch/>
        </p:blipFill>
        <p:spPr>
          <a:xfrm>
            <a:off x="1191347" y="1352006"/>
            <a:ext cx="5886901" cy="351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466" name="Google Shape;46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descr="Image" id="467" name="Google Shape;4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0"/>
            <a:ext cx="82296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Tasks</a:t>
            </a:r>
            <a:endParaRPr sz="1100"/>
          </a:p>
        </p:txBody>
      </p:sp>
      <p:sp>
        <p:nvSpPr>
          <p:cNvPr id="473" name="Google Shape;47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Difference between HTTP1.1 vs 2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https://www.youtube.com/watch?v=SmE4OwHztCc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List 5 difference between Browser JS(console) v Nodejs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JSONserver – fake server with POST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https://www.youtube.com/watch?v=-4r0W7TtVTY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1100"/>
              <a:t>Host JSON server in Heroku –</a:t>
            </a:r>
            <a:endParaRPr sz="1100"/>
          </a:p>
          <a:p>
            <a:pPr indent="-19685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https://github.com/reach2arunprakash/json-server-heroku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3493598" y="1776005"/>
            <a:ext cx="7886701" cy="9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" sz="1100"/>
              <a:t>First Web Browser</a:t>
            </a:r>
            <a:endParaRPr sz="1100"/>
          </a:p>
        </p:txBody>
      </p:sp>
      <p:pic>
        <p:nvPicPr>
          <p:cNvPr descr="Content Placeholder 4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941" y="1268016"/>
            <a:ext cx="5487710" cy="274385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40498" y="4286515"/>
            <a:ext cx="7663002" cy="2498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342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Andreessen and colleagues leave NCSA to form "Mosaic Communications Corp" (Netscape).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descr="Content Placeholder 9"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795" y="0"/>
            <a:ext cx="2372394" cy="3122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8445"/>
            <a:ext cx="5814069" cy="3911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04" name="Google Shape;1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8994" y="3209330"/>
            <a:ext cx="2968955" cy="19341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357222" y="4408895"/>
            <a:ext cx="4503426" cy="4688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http://www.internethistorypodcast.com/2014/04/on-the-20th-anniversary-an-oral-history-of-netscapes-founding/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descr="Content Placeholder 4"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82" y="-12434"/>
            <a:ext cx="7733905" cy="515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-1" y="4866500"/>
            <a:ext cx="9052562" cy="249813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Src:  https://medium.com/@traciemasek/a-brief-history-of-the-original-browsers-and-the-first-browser-war-7823fdf756fe</a:t>
            </a:r>
            <a:endParaRPr sz="1100"/>
          </a:p>
        </p:txBody>
      </p:sp>
      <p:sp>
        <p:nvSpPr>
          <p:cNvPr id="113" name="Google Shape;113;p21"/>
          <p:cNvSpPr txBox="1"/>
          <p:nvPr/>
        </p:nvSpPr>
        <p:spPr>
          <a:xfrm>
            <a:off x="413385" y="-12434"/>
            <a:ext cx="7886701" cy="994172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alibri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Browser Wars</a:t>
            </a: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https://www.youtube.com/watch?v=VANORrzKX50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t/>
            </a:r>
            <a:endParaRPr sz="1100"/>
          </a:p>
        </p:txBody>
      </p:sp>
      <p:pic>
        <p:nvPicPr>
          <p:cNvPr descr="Content Placeholder 5"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187" y="96735"/>
            <a:ext cx="6035275" cy="452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785800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